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290" r:id="rId3"/>
    <p:sldId id="291" r:id="rId4"/>
    <p:sldId id="285" r:id="rId5"/>
    <p:sldId id="257" r:id="rId6"/>
    <p:sldId id="258" r:id="rId7"/>
    <p:sldId id="259" r:id="rId8"/>
    <p:sldId id="260" r:id="rId9"/>
    <p:sldId id="292" r:id="rId10"/>
    <p:sldId id="286" r:id="rId11"/>
    <p:sldId id="261" r:id="rId12"/>
    <p:sldId id="262" r:id="rId13"/>
    <p:sldId id="263" r:id="rId14"/>
    <p:sldId id="265" r:id="rId15"/>
    <p:sldId id="266" r:id="rId16"/>
    <p:sldId id="264" r:id="rId17"/>
    <p:sldId id="267" r:id="rId18"/>
    <p:sldId id="268" r:id="rId19"/>
    <p:sldId id="293" r:id="rId20"/>
    <p:sldId id="28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8" r:id="rId30"/>
    <p:sldId id="277" r:id="rId31"/>
    <p:sldId id="278" r:id="rId32"/>
    <p:sldId id="279" r:id="rId33"/>
    <p:sldId id="289" r:id="rId34"/>
    <p:sldId id="280" r:id="rId35"/>
    <p:sldId id="281" r:id="rId36"/>
    <p:sldId id="282" r:id="rId37"/>
    <p:sldId id="283" r:id="rId38"/>
    <p:sldId id="284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EFDB-0BAA-45BC-A1AD-3762520403E3}" type="datetimeFigureOut">
              <a:rPr lang="en-US" smtClean="0"/>
              <a:t>2015-04-21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E6943-889D-4A89-8456-ABECFDA4B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1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6943-889D-4A89-8456-ABECFDA4BA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1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9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8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1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6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3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AB28AE6-FE72-46AB-BF73-696ED7643C40}" type="datetimeFigureOut">
              <a:rPr lang="en-US" smtClean="0"/>
              <a:pPr/>
              <a:t>2015-04-21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1CB6F24-BC20-4ED5-B2C6-FAA91B9743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_nw8B3hNJ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Ovid</a:t>
            </a:r>
            <a:r>
              <a:rPr lang="en-US" dirty="0" smtClean="0"/>
              <a:t>: </a:t>
            </a:r>
            <a:r>
              <a:rPr lang="en-US" i="1" dirty="0" smtClean="0"/>
              <a:t>Metamorphoses</a:t>
            </a:r>
            <a:r>
              <a:rPr lang="en-US" dirty="0" smtClean="0"/>
              <a:t> 5-8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 Contests of Gods and Men</a:t>
            </a:r>
            <a:endParaRPr lang="en-US" dirty="0"/>
          </a:p>
        </p:txBody>
      </p:sp>
      <p:pic>
        <p:nvPicPr>
          <p:cNvPr id="1026" name="Picture 2" descr="http://www.vroma.org/images/mcmanus_images/weaving_vase.jpg" title="Vase image of women weav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85825"/>
            <a:ext cx="4610100" cy="42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7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Arethusa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4419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After cameo in story of rape of Proserpine, Ceres returns to ask her to tell her story</a:t>
            </a:r>
          </a:p>
          <a:p>
            <a:r>
              <a:rPr lang="en-US" sz="2000" dirty="0" smtClean="0"/>
              <a:t>She was a nymph pursued by </a:t>
            </a:r>
            <a:r>
              <a:rPr lang="en-US" sz="2000" dirty="0" err="1" smtClean="0"/>
              <a:t>Alphaeus</a:t>
            </a:r>
            <a:r>
              <a:rPr lang="en-US" sz="2000" dirty="0" smtClean="0"/>
              <a:t>, a river god, who falls in love with her when she bathes in him</a:t>
            </a:r>
          </a:p>
          <a:p>
            <a:r>
              <a:rPr lang="en-US" sz="2000" dirty="0" smtClean="0"/>
              <a:t>To escape him, turns into spring and flees to Sicily</a:t>
            </a:r>
          </a:p>
          <a:p>
            <a:r>
              <a:rPr lang="en-US" sz="2000" dirty="0" smtClean="0"/>
              <a:t>Legendarily, her spring on Sicily is connected under the Mediterranean with his river in Greece</a:t>
            </a:r>
            <a:endParaRPr lang="en-US" sz="2000" dirty="0"/>
          </a:p>
        </p:txBody>
      </p:sp>
      <p:pic>
        <p:nvPicPr>
          <p:cNvPr id="4" name="Picture 3" descr="3174290508_7cbcf407d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8096" y="1295400"/>
            <a:ext cx="3754782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Triptolemus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343400" cy="4648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Mentioned in </a:t>
            </a:r>
            <a:r>
              <a:rPr lang="en-US" sz="1800" i="1" dirty="0" smtClean="0"/>
              <a:t>Homeric Hymn to Demeter</a:t>
            </a:r>
          </a:p>
          <a:p>
            <a:r>
              <a:rPr lang="en-US" sz="1800" dirty="0" smtClean="0"/>
              <a:t>Worshipped as a hero in Eleusinian Mysteries sacred to her</a:t>
            </a:r>
          </a:p>
          <a:p>
            <a:r>
              <a:rPr lang="en-US" sz="1800" dirty="0" smtClean="0"/>
              <a:t>“culture hero” of agriculture</a:t>
            </a:r>
          </a:p>
          <a:p>
            <a:r>
              <a:rPr lang="en-US" sz="1800" dirty="0" smtClean="0"/>
              <a:t>In Ovid, a prince</a:t>
            </a:r>
          </a:p>
          <a:p>
            <a:pPr lvl="1"/>
            <a:r>
              <a:rPr lang="en-US" sz="1800" dirty="0" smtClean="0"/>
              <a:t>When he tries to spread knowledge of agriculture to Scythia (modern Ukraine), the local king </a:t>
            </a:r>
            <a:r>
              <a:rPr lang="en-US" sz="1800" dirty="0" err="1" smtClean="0"/>
              <a:t>Lyncus</a:t>
            </a:r>
            <a:r>
              <a:rPr lang="en-US" sz="1800" dirty="0" smtClean="0"/>
              <a:t> is jealous and tries to kill </a:t>
            </a:r>
            <a:r>
              <a:rPr lang="en-US" sz="1800" dirty="0" err="1" smtClean="0"/>
              <a:t>Triptolemus</a:t>
            </a:r>
            <a:endParaRPr lang="en-US" sz="1800" dirty="0" smtClean="0"/>
          </a:p>
          <a:p>
            <a:pPr lvl="1"/>
            <a:r>
              <a:rPr lang="en-US" sz="1800" dirty="0" err="1" smtClean="0"/>
              <a:t>Lyncus</a:t>
            </a:r>
            <a:r>
              <a:rPr lang="en-US" sz="1800" dirty="0" smtClean="0"/>
              <a:t> turned into lynx</a:t>
            </a:r>
            <a:endParaRPr lang="en-US" sz="1800" dirty="0"/>
          </a:p>
        </p:txBody>
      </p:sp>
      <p:pic>
        <p:nvPicPr>
          <p:cNvPr id="4" name="Picture 3" descr="t31194-ceres-teaching-agriculture-to-king-triptolemus-lagren-e-louis-jean-fran-oi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1728" y="1447800"/>
            <a:ext cx="3384656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Arachne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7145"/>
            <a:ext cx="4419600" cy="4876800"/>
          </a:xfrm>
        </p:spPr>
        <p:txBody>
          <a:bodyPr/>
          <a:lstStyle/>
          <a:p>
            <a:r>
              <a:rPr lang="en-US" dirty="0" smtClean="0"/>
              <a:t>More on the theme of </a:t>
            </a:r>
            <a:r>
              <a:rPr lang="en-US" dirty="0" err="1" smtClean="0"/>
              <a:t>rivalling</a:t>
            </a:r>
            <a:r>
              <a:rPr lang="en-US" dirty="0" smtClean="0"/>
              <a:t> the gods</a:t>
            </a:r>
          </a:p>
          <a:p>
            <a:r>
              <a:rPr lang="en-US" dirty="0" smtClean="0"/>
              <a:t>Claims to be a better weaver than Minerva</a:t>
            </a:r>
          </a:p>
          <a:p>
            <a:r>
              <a:rPr lang="en-US" dirty="0" smtClean="0"/>
              <a:t>Minerva initially appears disguised as old woman; but </a:t>
            </a:r>
            <a:r>
              <a:rPr lang="en-US" dirty="0" err="1" smtClean="0"/>
              <a:t>Arachne</a:t>
            </a:r>
            <a:r>
              <a:rPr lang="en-US" dirty="0" smtClean="0"/>
              <a:t> still challenges her when she reveals herself</a:t>
            </a:r>
          </a:p>
          <a:p>
            <a:r>
              <a:rPr lang="en-US" dirty="0" err="1" smtClean="0"/>
              <a:t>Arachne</a:t>
            </a:r>
            <a:r>
              <a:rPr lang="en-US" dirty="0" smtClean="0"/>
              <a:t> turned into spider</a:t>
            </a:r>
            <a:endParaRPr lang="en-US" dirty="0"/>
          </a:p>
        </p:txBody>
      </p:sp>
      <p:pic>
        <p:nvPicPr>
          <p:cNvPr id="4" name="Picture 3" descr="20100603105217!Veronese,_Paolo_-_Arachne_or_Dialectics_-_15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2722" y="1784445"/>
            <a:ext cx="3529184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Minerva’s </a:t>
            </a:r>
            <a:r>
              <a:rPr lang="en-US" dirty="0" smtClean="0"/>
              <a:t>Tapestry</a:t>
            </a:r>
            <a:endParaRPr lang="en-US" dirty="0"/>
          </a:p>
        </p:txBody>
      </p:sp>
      <p:pic>
        <p:nvPicPr>
          <p:cNvPr id="4" name="Content Placeholder 3" descr="967408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1077" y="1736269"/>
            <a:ext cx="4091323" cy="2722562"/>
          </a:xfrm>
        </p:spPr>
      </p:pic>
      <p:pic>
        <p:nvPicPr>
          <p:cNvPr id="6" name="Picture 5" descr="rhodopes_mounta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646329"/>
            <a:ext cx="1600200" cy="1066803"/>
          </a:xfrm>
          <a:prstGeom prst="rect">
            <a:avLst/>
          </a:prstGeom>
        </p:spPr>
      </p:pic>
      <p:pic>
        <p:nvPicPr>
          <p:cNvPr id="7" name="Picture 6" descr="pygmies-cran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7366" y="591711"/>
            <a:ext cx="2514600" cy="1200721"/>
          </a:xfrm>
          <a:prstGeom prst="rect">
            <a:avLst/>
          </a:prstGeom>
        </p:spPr>
      </p:pic>
      <p:pic>
        <p:nvPicPr>
          <p:cNvPr id="8" name="Picture 7" descr="180px-Painted_Stor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3619500"/>
            <a:ext cx="1194955" cy="1752600"/>
          </a:xfrm>
          <a:prstGeom prst="rect">
            <a:avLst/>
          </a:prstGeom>
        </p:spPr>
      </p:pic>
      <p:pic>
        <p:nvPicPr>
          <p:cNvPr id="9" name="Picture 8" descr="Virgil_Solis_-_Myrrha_Cinyra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5052" y="3743325"/>
            <a:ext cx="2455333" cy="1657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6900" y="460270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Athena and Poseidon </a:t>
            </a:r>
          </a:p>
          <a:p>
            <a:r>
              <a:rPr lang="en-US" dirty="0" smtClean="0"/>
              <a:t>Compete to Name Athens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757" y="1815881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Rhodope  and</a:t>
            </a:r>
          </a:p>
          <a:p>
            <a:r>
              <a:rPr lang="en-US" dirty="0" err="1" smtClean="0"/>
              <a:t>Haemon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95856" y="1905601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Pygmies and Cranes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04" y="2960132"/>
            <a:ext cx="172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Antigone</a:t>
            </a:r>
            <a:r>
              <a:rPr lang="en-US" dirty="0" smtClean="0"/>
              <a:t> Turned</a:t>
            </a:r>
          </a:p>
          <a:p>
            <a:r>
              <a:rPr lang="en-US" dirty="0" smtClean="0"/>
              <a:t>Into a stork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5298" y="3042767"/>
            <a:ext cx="20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Cinyras</a:t>
            </a:r>
            <a:r>
              <a:rPr lang="en-US" dirty="0" smtClean="0"/>
              <a:t> and </a:t>
            </a:r>
            <a:r>
              <a:rPr lang="en-US" dirty="0" err="1" smtClean="0"/>
              <a:t>Myrrha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Arachne’s </a:t>
            </a:r>
            <a:r>
              <a:rPr lang="en-US" dirty="0" smtClean="0"/>
              <a:t>Tapestry</a:t>
            </a:r>
            <a:endParaRPr lang="en-US" dirty="0"/>
          </a:p>
        </p:txBody>
      </p:sp>
      <p:pic>
        <p:nvPicPr>
          <p:cNvPr id="4" name="Content Placeholder 3" descr="Moreau_Europa_and_the_Bu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9400" y="531534"/>
            <a:ext cx="2362200" cy="2961998"/>
          </a:xfrm>
        </p:spPr>
      </p:pic>
      <p:pic>
        <p:nvPicPr>
          <p:cNvPr id="5" name="Picture 4" descr="moreau_leda_swa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6225" y="2879510"/>
            <a:ext cx="2491488" cy="2639288"/>
          </a:xfrm>
          <a:prstGeom prst="rect">
            <a:avLst/>
          </a:prstGeom>
        </p:spPr>
      </p:pic>
      <p:pic>
        <p:nvPicPr>
          <p:cNvPr id="6" name="Picture 5" descr="Jupiter+and+Antiope+(Satyr+and+Sleeping+Nymph)+Oval-1024x768-2454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9225" y="533400"/>
            <a:ext cx="3556000" cy="2667000"/>
          </a:xfrm>
          <a:prstGeom prst="rect">
            <a:avLst/>
          </a:prstGeom>
        </p:spPr>
      </p:pic>
      <p:pic>
        <p:nvPicPr>
          <p:cNvPr id="7" name="Picture 6" descr="Dana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334" y="549114"/>
            <a:ext cx="2498286" cy="2322435"/>
          </a:xfrm>
          <a:prstGeom prst="rect">
            <a:avLst/>
          </a:prstGeom>
        </p:spPr>
      </p:pic>
      <p:pic>
        <p:nvPicPr>
          <p:cNvPr id="8" name="Picture 7" descr="ZeusAndAegina_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2600" y="3401427"/>
            <a:ext cx="2736858" cy="192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64820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etc…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Niobe</a:t>
            </a:r>
            <a:endParaRPr lang="en-US" dirty="0"/>
          </a:p>
        </p:txBody>
      </p:sp>
      <p:pic>
        <p:nvPicPr>
          <p:cNvPr id="4" name="Content Placeholder 3" descr="Bloemaert_Copenhagen_Death_children_Niobe_159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7924" y="643206"/>
            <a:ext cx="3084576" cy="2575053"/>
          </a:xfrm>
        </p:spPr>
      </p:pic>
      <p:pic>
        <p:nvPicPr>
          <p:cNvPr id="5" name="Picture 4" descr="Niobe2MountSypilusManisaTurke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3517392"/>
            <a:ext cx="3240024" cy="2109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219200"/>
            <a:ext cx="434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more rivalry with gods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Wife of </a:t>
            </a:r>
            <a:r>
              <a:rPr lang="en-US" dirty="0" err="1" smtClean="0"/>
              <a:t>Amphion</a:t>
            </a:r>
            <a:r>
              <a:rPr lang="en-US" dirty="0" smtClean="0"/>
              <a:t>, who along with his twin brother </a:t>
            </a:r>
            <a:r>
              <a:rPr lang="en-US" dirty="0" err="1" smtClean="0"/>
              <a:t>Zethus</a:t>
            </a:r>
            <a:r>
              <a:rPr lang="en-US" dirty="0" smtClean="0"/>
              <a:t> is one of the founders of Thebes in an alternative version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Has seven sons and seven daughters,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Brags that she has more divine genealogy than </a:t>
            </a:r>
            <a:r>
              <a:rPr lang="en-US" dirty="0" err="1" smtClean="0"/>
              <a:t>Leto</a:t>
            </a:r>
            <a:r>
              <a:rPr lang="en-US" dirty="0" smtClean="0"/>
              <a:t>; plus, she’s prettier and has more kids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Leto</a:t>
            </a:r>
            <a:r>
              <a:rPr lang="en-US" dirty="0" smtClean="0"/>
              <a:t> gets her children to kill </a:t>
            </a:r>
            <a:r>
              <a:rPr lang="en-US" dirty="0" err="1" smtClean="0"/>
              <a:t>Niobe’s</a:t>
            </a:r>
            <a:r>
              <a:rPr lang="en-US" dirty="0" smtClean="0"/>
              <a:t> fourteen children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Niobe</a:t>
            </a:r>
            <a:r>
              <a:rPr lang="en-US" dirty="0" smtClean="0"/>
              <a:t> weeps for so long that she turns to stone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The </a:t>
            </a:r>
            <a:r>
              <a:rPr lang="en-US" dirty="0" smtClean="0"/>
              <a:t>Lycian Peasants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0600"/>
            <a:ext cx="5638801" cy="4114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Also doubt the divinity of </a:t>
            </a:r>
            <a:r>
              <a:rPr lang="en-US" sz="2000" dirty="0" err="1" smtClean="0"/>
              <a:t>Leto</a:t>
            </a:r>
            <a:endParaRPr lang="en-US" sz="2000" dirty="0" smtClean="0"/>
          </a:p>
          <a:p>
            <a:r>
              <a:rPr lang="en-US" sz="2000" dirty="0" smtClean="0"/>
              <a:t>Turned into frogs</a:t>
            </a:r>
          </a:p>
          <a:p>
            <a:r>
              <a:rPr lang="en-US" sz="2000" dirty="0" smtClean="0"/>
              <a:t>Comic and obscure version of </a:t>
            </a:r>
            <a:r>
              <a:rPr lang="en-US" sz="2000" dirty="0" smtClean="0"/>
              <a:t>Niobe story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700" dirty="0"/>
              <a:t>Their voice is harsh, their throats are puffed and swollen;</a:t>
            </a:r>
          </a:p>
          <a:p>
            <a:pPr marL="0" indent="0">
              <a:buNone/>
            </a:pPr>
            <a:r>
              <a:rPr lang="en-US" sz="1700" dirty="0"/>
              <a:t>their endless insults stretch their big mouths wide;</a:t>
            </a:r>
          </a:p>
          <a:p>
            <a:pPr marL="0" indent="0">
              <a:buNone/>
            </a:pPr>
            <a:r>
              <a:rPr lang="en-US" sz="1700" dirty="0"/>
              <a:t>their loathsome heads protrude, their necks seem lost;</a:t>
            </a:r>
          </a:p>
          <a:p>
            <a:pPr marL="0" indent="0">
              <a:buNone/>
            </a:pPr>
            <a:r>
              <a:rPr lang="en-US" sz="1700" dirty="0"/>
              <a:t>their backs are green; their bodies' biggest part,</a:t>
            </a:r>
          </a:p>
          <a:p>
            <a:pPr marL="0" indent="0">
              <a:buNone/>
            </a:pPr>
            <a:r>
              <a:rPr lang="en-US" sz="1700" dirty="0"/>
              <a:t>their bellies, white; and in the muddy pond</a:t>
            </a:r>
          </a:p>
          <a:p>
            <a:pPr marL="0" indent="0">
              <a:buNone/>
            </a:pPr>
            <a:r>
              <a:rPr lang="en-US" sz="1700" dirty="0"/>
              <a:t>they leap and splash about -- new-fangled frogs.</a:t>
            </a:r>
            <a:endParaRPr lang="en-US" sz="1700" dirty="0"/>
          </a:p>
        </p:txBody>
      </p:sp>
      <p:pic>
        <p:nvPicPr>
          <p:cNvPr id="4" name="Picture 3" descr="Johann-Georg-Platzer-Latona-Turning-the-Lycians-Peasants-into-Frogs_width3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6354" y="549322"/>
            <a:ext cx="34925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Marsyas </a:t>
            </a:r>
            <a:r>
              <a:rPr lang="en-US" dirty="0" smtClean="0"/>
              <a:t>and Pelops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9" y="533400"/>
            <a:ext cx="4978989" cy="495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Marsyas another case of rivalry with gods</a:t>
            </a:r>
          </a:p>
          <a:p>
            <a:r>
              <a:rPr lang="en-US" sz="1800" dirty="0" smtClean="0"/>
              <a:t>Claims to be better flute-player than Apollo</a:t>
            </a:r>
          </a:p>
          <a:p>
            <a:r>
              <a:rPr lang="en-US" sz="1800" dirty="0" smtClean="0"/>
              <a:t>Flayed alive</a:t>
            </a:r>
          </a:p>
          <a:p>
            <a:r>
              <a:rPr lang="en-US" sz="1800" dirty="0" err="1" smtClean="0"/>
              <a:t>Pelops</a:t>
            </a:r>
            <a:r>
              <a:rPr lang="en-US" sz="1800" dirty="0" smtClean="0"/>
              <a:t> becomes transition to new set of stories</a:t>
            </a:r>
          </a:p>
          <a:p>
            <a:r>
              <a:rPr lang="en-US" sz="1800" dirty="0" smtClean="0"/>
              <a:t>Mourns for </a:t>
            </a:r>
            <a:r>
              <a:rPr lang="en-US" sz="1800" dirty="0" err="1" smtClean="0"/>
              <a:t>Niobe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Served to gods by father Tantalus</a:t>
            </a:r>
          </a:p>
          <a:p>
            <a:r>
              <a:rPr lang="en-US" sz="1800" dirty="0" smtClean="0"/>
              <a:t>Only god to eat part of him was Ceres, distracted with grief over Proserpine</a:t>
            </a:r>
          </a:p>
          <a:p>
            <a:r>
              <a:rPr lang="en-US" sz="1800" dirty="0" smtClean="0"/>
              <a:t>Reconstituted, with ivory shoulder to replace part eaten</a:t>
            </a:r>
          </a:p>
          <a:p>
            <a:r>
              <a:rPr lang="en-US" sz="1800" dirty="0" smtClean="0"/>
              <a:t>Other mourners come to </a:t>
            </a:r>
            <a:r>
              <a:rPr lang="en-US" sz="1800" dirty="0" err="1" smtClean="0"/>
              <a:t>Niobe</a:t>
            </a:r>
            <a:r>
              <a:rPr lang="en-US" sz="1800" dirty="0" smtClean="0"/>
              <a:t>, except from Athens….</a:t>
            </a:r>
            <a:endParaRPr lang="en-US" sz="1800" dirty="0"/>
          </a:p>
        </p:txBody>
      </p:sp>
      <p:pic>
        <p:nvPicPr>
          <p:cNvPr id="4" name="Picture 3" descr="flaying_marsy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1989" y="1143000"/>
            <a:ext cx="2692054" cy="2971800"/>
          </a:xfrm>
          <a:prstGeom prst="rect">
            <a:avLst/>
          </a:prstGeom>
        </p:spPr>
      </p:pic>
      <p:pic>
        <p:nvPicPr>
          <p:cNvPr id="5" name="Picture 4" descr="pelop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7600" y="4267200"/>
            <a:ext cx="1329701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Thracian king rapes his wife’s sister?</a:t>
            </a:r>
          </a:p>
          <a:p>
            <a:pPr marL="457200" indent="-457200">
              <a:buAutoNum type="alphaLcPeriod"/>
            </a:pPr>
            <a:r>
              <a:rPr lang="en-US" dirty="0" smtClean="0"/>
              <a:t>Tereus</a:t>
            </a:r>
          </a:p>
          <a:p>
            <a:pPr marL="457200" indent="-457200">
              <a:buAutoNum type="alphaLcPeriod"/>
            </a:pPr>
            <a:r>
              <a:rPr lang="en-US" dirty="0" smtClean="0"/>
              <a:t>Theseus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Aglauros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Achelous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the name of Perseus’ rival for Andromeda’s hand?</a:t>
            </a:r>
          </a:p>
          <a:p>
            <a:pPr marL="457200" indent="-457200">
              <a:buAutoNum type="alphaLcPeriod"/>
            </a:pPr>
            <a:r>
              <a:rPr lang="en-US" dirty="0" smtClean="0"/>
              <a:t>Damon</a:t>
            </a:r>
          </a:p>
          <a:p>
            <a:pPr marL="457200" indent="-457200">
              <a:buAutoNum type="alphaLcPeriod"/>
            </a:pPr>
            <a:r>
              <a:rPr lang="en-US" dirty="0" smtClean="0"/>
              <a:t>Philemon</a:t>
            </a:r>
          </a:p>
          <a:p>
            <a:pPr marL="457200" indent="-457200">
              <a:buAutoNum type="alphaLcPeriod"/>
            </a:pPr>
            <a:r>
              <a:rPr lang="en-US" dirty="0" smtClean="0"/>
              <a:t>Achelous</a:t>
            </a:r>
          </a:p>
          <a:p>
            <a:pPr marL="457200" indent="-457200">
              <a:buAutoNum type="alphaLcPeriod"/>
            </a:pPr>
            <a:r>
              <a:rPr lang="en-US" dirty="0" smtClean="0"/>
              <a:t>Phineas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0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Athenian Cycle</a:t>
            </a:r>
            <a:endParaRPr lang="en-US" dirty="0"/>
          </a:p>
        </p:txBody>
      </p:sp>
      <p:pic>
        <p:nvPicPr>
          <p:cNvPr id="4" name="Content Placeholder 3" descr="Antonio Canova, Kunsthistorisches Museum, Vienna." title="Theseus Slaying the Centaur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442" y="762000"/>
            <a:ext cx="585491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Tereus</a:t>
            </a:r>
            <a:r>
              <a:rPr lang="en-US" sz="3600" dirty="0" smtClean="0"/>
              <a:t>, </a:t>
            </a:r>
            <a:r>
              <a:rPr lang="en-US" sz="3600" dirty="0" err="1" smtClean="0"/>
              <a:t>Procne</a:t>
            </a:r>
            <a:r>
              <a:rPr lang="en-US" sz="3600" dirty="0" smtClean="0"/>
              <a:t> and Philomela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772" y="562401"/>
            <a:ext cx="45720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Thracian King Tereus marries </a:t>
            </a:r>
            <a:r>
              <a:rPr lang="en-US" dirty="0" err="1" smtClean="0"/>
              <a:t>Procne</a:t>
            </a:r>
            <a:r>
              <a:rPr lang="en-US" dirty="0" smtClean="0"/>
              <a:t>, daughter of Athenian king</a:t>
            </a:r>
          </a:p>
          <a:p>
            <a:r>
              <a:rPr lang="en-US" dirty="0" smtClean="0"/>
              <a:t>One day, </a:t>
            </a:r>
            <a:r>
              <a:rPr lang="en-US" dirty="0" err="1" smtClean="0"/>
              <a:t>Procne</a:t>
            </a:r>
            <a:r>
              <a:rPr lang="en-US" dirty="0" smtClean="0"/>
              <a:t> wants to see her sister Philomela, so gets Tereus to go to Athens to collect her</a:t>
            </a:r>
          </a:p>
          <a:p>
            <a:r>
              <a:rPr lang="en-US" dirty="0" smtClean="0"/>
              <a:t>Tereus falls in love with Philomela; persuades her to come back with him</a:t>
            </a:r>
          </a:p>
          <a:p>
            <a:r>
              <a:rPr lang="en-US" dirty="0" smtClean="0"/>
              <a:t>Rapes her and cuts out her tongue so that she can’t confess; strands her in forest cottage</a:t>
            </a:r>
          </a:p>
          <a:p>
            <a:r>
              <a:rPr lang="en-US" dirty="0" smtClean="0"/>
              <a:t>Philomela sends word to </a:t>
            </a:r>
            <a:r>
              <a:rPr lang="en-US" dirty="0" err="1" smtClean="0"/>
              <a:t>Procne</a:t>
            </a:r>
            <a:r>
              <a:rPr lang="en-US" dirty="0" smtClean="0"/>
              <a:t> through tapestry (words, not pictures)</a:t>
            </a:r>
          </a:p>
          <a:p>
            <a:r>
              <a:rPr lang="en-US" dirty="0" err="1" smtClean="0"/>
              <a:t>Procne</a:t>
            </a:r>
            <a:r>
              <a:rPr lang="en-US" dirty="0" smtClean="0"/>
              <a:t> retrieves Philomela by pretending to be Bacchant</a:t>
            </a:r>
          </a:p>
          <a:p>
            <a:r>
              <a:rPr lang="en-US" dirty="0" smtClean="0"/>
              <a:t>Gets revenge by killing own son (</a:t>
            </a:r>
            <a:r>
              <a:rPr lang="en-US" dirty="0" err="1" smtClean="0"/>
              <a:t>Itys</a:t>
            </a:r>
            <a:r>
              <a:rPr lang="en-US" dirty="0" smtClean="0"/>
              <a:t>) and serving him for dinner to Tereus</a:t>
            </a:r>
          </a:p>
          <a:p>
            <a:r>
              <a:rPr lang="en-US" dirty="0" smtClean="0"/>
              <a:t>All of them are turned into birds</a:t>
            </a:r>
          </a:p>
        </p:txBody>
      </p:sp>
      <p:pic>
        <p:nvPicPr>
          <p:cNvPr id="4" name="Picture 3" descr="TereusRube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772" y="1295400"/>
            <a:ext cx="3897923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Boreas </a:t>
            </a:r>
            <a:r>
              <a:rPr lang="en-US" dirty="0" smtClean="0"/>
              <a:t>and </a:t>
            </a:r>
            <a:r>
              <a:rPr lang="en-US" dirty="0" err="1" smtClean="0"/>
              <a:t>Orithyia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038600" cy="3352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Boreas – north wind</a:t>
            </a:r>
          </a:p>
          <a:p>
            <a:r>
              <a:rPr lang="en-US" sz="1800" dirty="0" err="1" smtClean="0"/>
              <a:t>Orithyia</a:t>
            </a:r>
            <a:r>
              <a:rPr lang="en-US" sz="1800" dirty="0" smtClean="0"/>
              <a:t> – daughter of </a:t>
            </a:r>
            <a:r>
              <a:rPr lang="en-US" sz="1800" dirty="0" err="1" smtClean="0"/>
              <a:t>Erechtheus</a:t>
            </a:r>
            <a:r>
              <a:rPr lang="en-US" sz="1800" dirty="0" smtClean="0"/>
              <a:t>, king of Athens</a:t>
            </a:r>
          </a:p>
          <a:p>
            <a:r>
              <a:rPr lang="en-US" sz="1800" dirty="0" smtClean="0"/>
              <a:t>Boreas falls in love with </a:t>
            </a:r>
            <a:r>
              <a:rPr lang="en-US" sz="1800" dirty="0" err="1" smtClean="0"/>
              <a:t>Orithyia</a:t>
            </a:r>
            <a:r>
              <a:rPr lang="en-US" sz="1800" dirty="0" smtClean="0"/>
              <a:t>;  but takes her by force because that feels more natural to him</a:t>
            </a:r>
          </a:p>
          <a:p>
            <a:r>
              <a:rPr lang="en-US" sz="1800" dirty="0" smtClean="0"/>
              <a:t>Their sons join the </a:t>
            </a:r>
            <a:r>
              <a:rPr lang="en-US" sz="1800" dirty="0" smtClean="0"/>
              <a:t>Argonauts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Speaking of which….</a:t>
            </a:r>
            <a:endParaRPr lang="en-US" sz="1800" dirty="0"/>
          </a:p>
        </p:txBody>
      </p:sp>
      <p:pic>
        <p:nvPicPr>
          <p:cNvPr id="4" name="Picture 3" descr="Boreas-and-Oreithyia.DeMorg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1852" y="762000"/>
            <a:ext cx="2723896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Medea </a:t>
            </a:r>
            <a:r>
              <a:rPr lang="en-US" dirty="0" smtClean="0"/>
              <a:t>and Jason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1816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Cf. Euripides’ </a:t>
            </a:r>
            <a:r>
              <a:rPr lang="en-US" i="1" dirty="0" smtClean="0"/>
              <a:t>Medea</a:t>
            </a:r>
            <a:r>
              <a:rPr lang="en-US" dirty="0" smtClean="0"/>
              <a:t>,</a:t>
            </a:r>
          </a:p>
          <a:p>
            <a:r>
              <a:rPr lang="en-US" dirty="0" smtClean="0"/>
              <a:t>Cf. also Apollonius of Rhodes, </a:t>
            </a:r>
            <a:r>
              <a:rPr lang="en-US" i="1" dirty="0" err="1" smtClean="0"/>
              <a:t>Argonautica</a:t>
            </a:r>
            <a:endParaRPr lang="en-US" dirty="0" smtClean="0"/>
          </a:p>
          <a:p>
            <a:r>
              <a:rPr lang="en-US" dirty="0" smtClean="0"/>
              <a:t>Ovid also wrote one tragedy, the </a:t>
            </a:r>
            <a:r>
              <a:rPr lang="en-US" i="1" dirty="0" smtClean="0"/>
              <a:t>Medea</a:t>
            </a:r>
            <a:r>
              <a:rPr lang="en-US" dirty="0" smtClean="0"/>
              <a:t> (lost)</a:t>
            </a:r>
          </a:p>
          <a:p>
            <a:r>
              <a:rPr lang="en-US" dirty="0" smtClean="0"/>
              <a:t>Interested less in all the adventures along the way than in Medea as character</a:t>
            </a:r>
          </a:p>
          <a:p>
            <a:r>
              <a:rPr lang="en-US" dirty="0" smtClean="0"/>
              <a:t>Shows her helping Jason to get golden fleece (defeating brazen fire-breathing bulls; defeating </a:t>
            </a:r>
            <a:r>
              <a:rPr lang="en-US" dirty="0" err="1" smtClean="0"/>
              <a:t>Spartoi</a:t>
            </a:r>
            <a:r>
              <a:rPr lang="en-US" dirty="0" smtClean="0"/>
              <a:t>; charming dragon to sleep), but in each of these cases the effort seems pretty straightforward</a:t>
            </a:r>
          </a:p>
          <a:p>
            <a:r>
              <a:rPr lang="en-US" dirty="0" smtClean="0"/>
              <a:t>Bypasses her murder of her brother</a:t>
            </a:r>
            <a:endParaRPr lang="en-US" dirty="0"/>
          </a:p>
        </p:txBody>
      </p:sp>
      <p:pic>
        <p:nvPicPr>
          <p:cNvPr id="4" name="Picture 3" descr="waterhouse_jason_and_mede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0306" y="1295400"/>
            <a:ext cx="32427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Medea </a:t>
            </a:r>
            <a:r>
              <a:rPr lang="en-US" dirty="0" smtClean="0"/>
              <a:t>and </a:t>
            </a:r>
            <a:r>
              <a:rPr lang="en-US" dirty="0" err="1" smtClean="0"/>
              <a:t>Aeson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0"/>
            <a:ext cx="46482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Optional episode, not found in many other retellings, where Medea restores Jason’s father to youth by chopping him into small pieces and boiling him with secret herbs</a:t>
            </a:r>
          </a:p>
          <a:p>
            <a:r>
              <a:rPr lang="en-US" dirty="0" smtClean="0"/>
              <a:t>Ovid gives loving detail about where she goes to collect the herbs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And seeing this Medea drew her blade</a:t>
            </a:r>
          </a:p>
          <a:p>
            <a:pPr marL="0" indent="0">
              <a:buNone/>
            </a:pPr>
            <a:r>
              <a:rPr lang="en-US" dirty="0"/>
              <a:t>and slit the old king's throat and let the blood</a:t>
            </a:r>
          </a:p>
          <a:p>
            <a:pPr marL="0" indent="0">
              <a:buNone/>
            </a:pPr>
            <a:r>
              <a:rPr lang="en-US" dirty="0"/>
              <a:t>run out and filled his veins and arteries</a:t>
            </a:r>
          </a:p>
          <a:p>
            <a:pPr marL="0" indent="0">
              <a:buNone/>
            </a:pPr>
            <a:r>
              <a:rPr lang="en-US" dirty="0"/>
              <a:t>with her elixir, and when </a:t>
            </a:r>
            <a:r>
              <a:rPr lang="en-US" dirty="0" err="1"/>
              <a:t>Aeson</a:t>
            </a:r>
            <a:r>
              <a:rPr lang="en-US" dirty="0"/>
              <a:t> drank,</a:t>
            </a:r>
          </a:p>
          <a:p>
            <a:pPr marL="0" indent="0">
              <a:buNone/>
            </a:pPr>
            <a:r>
              <a:rPr lang="en-US" dirty="0"/>
              <a:t>through wound and lips, at once his hair and beard,</a:t>
            </a:r>
          </a:p>
          <a:p>
            <a:pPr marL="0" indent="0">
              <a:buNone/>
            </a:pPr>
            <a:r>
              <a:rPr lang="en-US" dirty="0"/>
              <a:t>white for long years, regained their raven hue;</a:t>
            </a:r>
          </a:p>
          <a:p>
            <a:pPr marL="0" indent="0">
              <a:buNone/>
            </a:pPr>
            <a:r>
              <a:rPr lang="en-US" dirty="0"/>
              <a:t>his wizened pallor, vanquished, fled away</a:t>
            </a:r>
          </a:p>
          <a:p>
            <a:pPr marL="0" indent="0">
              <a:buNone/>
            </a:pPr>
            <a:r>
              <a:rPr lang="en-US" dirty="0"/>
              <a:t>and firm new flesh his sunken wrinkles filled,</a:t>
            </a:r>
          </a:p>
          <a:p>
            <a:pPr marL="0" indent="0">
              <a:buNone/>
            </a:pPr>
            <a:r>
              <a:rPr lang="en-US" dirty="0"/>
              <a:t>and all his limbs were sleek and proud and strong.</a:t>
            </a:r>
          </a:p>
          <a:p>
            <a:pPr marL="0" indent="0">
              <a:buNone/>
            </a:pPr>
            <a:r>
              <a:rPr lang="en-US" dirty="0"/>
              <a:t>Then </a:t>
            </a:r>
            <a:r>
              <a:rPr lang="en-US" dirty="0" err="1"/>
              <a:t>Aeson</a:t>
            </a:r>
            <a:r>
              <a:rPr lang="en-US" dirty="0"/>
              <a:t> woke and </a:t>
            </a:r>
            <a:r>
              <a:rPr lang="en-US" dirty="0" err="1"/>
              <a:t>marvelled</a:t>
            </a:r>
            <a:r>
              <a:rPr lang="en-US" dirty="0"/>
              <a:t> as he saw</a:t>
            </a:r>
          </a:p>
          <a:p>
            <a:pPr marL="0" indent="0">
              <a:buNone/>
            </a:pPr>
            <a:r>
              <a:rPr lang="en-US" dirty="0"/>
              <a:t>his prime restored of forty years before.</a:t>
            </a:r>
          </a:p>
        </p:txBody>
      </p:sp>
      <p:pic>
        <p:nvPicPr>
          <p:cNvPr id="4" name="Picture 3" descr="SuperStock_1039-1539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624385"/>
            <a:ext cx="3187337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Medea </a:t>
            </a:r>
            <a:r>
              <a:rPr lang="en-US" dirty="0" smtClean="0"/>
              <a:t>and Pelias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0292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Then she tricks </a:t>
            </a:r>
            <a:r>
              <a:rPr lang="en-US" sz="2000" dirty="0" err="1" smtClean="0"/>
              <a:t>Pelias</a:t>
            </a:r>
            <a:r>
              <a:rPr lang="en-US" sz="2000" dirty="0" smtClean="0"/>
              <a:t>’ daughters into killing their father using the same magic, but without the herbs</a:t>
            </a:r>
          </a:p>
          <a:p>
            <a:r>
              <a:rPr lang="en-US" sz="2000" dirty="0" smtClean="0"/>
              <a:t>Gains their confidence by demonstrating on a </a:t>
            </a:r>
            <a:r>
              <a:rPr lang="en-US" sz="2000" dirty="0" smtClean="0"/>
              <a:t>ram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 urged, each in her loving loyalty </a:t>
            </a:r>
          </a:p>
          <a:p>
            <a:pPr marL="0" indent="0">
              <a:buNone/>
            </a:pPr>
            <a:r>
              <a:rPr lang="en-US" sz="2000" dirty="0"/>
              <a:t>vied in disloyalty, and each, in fear</a:t>
            </a:r>
          </a:p>
          <a:p>
            <a:pPr marL="0" indent="0">
              <a:buNone/>
            </a:pPr>
            <a:r>
              <a:rPr lang="en-US" sz="2000" dirty="0"/>
              <a:t> of guilt, was guilty. Yet not one of them</a:t>
            </a:r>
          </a:p>
          <a:p>
            <a:pPr marL="0" indent="0">
              <a:buNone/>
            </a:pPr>
            <a:r>
              <a:rPr lang="en-US" sz="2000" dirty="0"/>
              <a:t>could bear to see her blows. They looked away;</a:t>
            </a:r>
          </a:p>
          <a:p>
            <a:pPr marL="0" indent="0">
              <a:buNone/>
            </a:pPr>
            <a:r>
              <a:rPr lang="en-US" sz="2000" dirty="0"/>
              <a:t>the wounds they gave, those savage wounds, were blind.</a:t>
            </a:r>
          </a:p>
          <a:p>
            <a:pPr marL="0" indent="0">
              <a:buNone/>
            </a:pPr>
            <a:r>
              <a:rPr lang="en-US" sz="2000" dirty="0"/>
              <a:t>The old king, streaming blood, yet raised himself</a:t>
            </a:r>
          </a:p>
          <a:p>
            <a:pPr marL="0" indent="0">
              <a:buNone/>
            </a:pPr>
            <a:r>
              <a:rPr lang="en-US" sz="2000" dirty="0"/>
              <a:t>upon his elbow; butchered as he was,</a:t>
            </a:r>
          </a:p>
          <a:p>
            <a:pPr marL="0" indent="0">
              <a:buNone/>
            </a:pPr>
            <a:r>
              <a:rPr lang="en-US" sz="2000" dirty="0"/>
              <a:t>he tried to rise from bed. Amid those swords,</a:t>
            </a:r>
          </a:p>
          <a:p>
            <a:pPr marL="0" indent="0">
              <a:buNone/>
            </a:pPr>
            <a:r>
              <a:rPr lang="en-US" sz="2000" dirty="0"/>
              <a:t>so many swords, he stretched his pallid arms,</a:t>
            </a:r>
          </a:p>
          <a:p>
            <a:pPr marL="0" indent="0">
              <a:buNone/>
            </a:pPr>
            <a:r>
              <a:rPr lang="en-US" sz="2000" dirty="0"/>
              <a:t>"Daughters, what are you doing? What has armed you,"</a:t>
            </a:r>
          </a:p>
          <a:p>
            <a:pPr marL="0" indent="0">
              <a:buNone/>
            </a:pPr>
            <a:r>
              <a:rPr lang="en-US" sz="2000" dirty="0"/>
              <a:t>he cried," to kill your father?" Their hearts failed;</a:t>
            </a:r>
          </a:p>
          <a:p>
            <a:pPr marL="0" indent="0">
              <a:buNone/>
            </a:pPr>
            <a:r>
              <a:rPr lang="en-US" sz="2000" dirty="0"/>
              <a:t>their hands fell. As he spoke again, the witch</a:t>
            </a:r>
          </a:p>
          <a:p>
            <a:pPr marL="0" indent="0">
              <a:buNone/>
            </a:pPr>
            <a:r>
              <a:rPr lang="en-US" sz="2000" dirty="0"/>
              <a:t>cut short the words and windpipe in his throat</a:t>
            </a:r>
          </a:p>
          <a:p>
            <a:pPr marL="0" indent="0">
              <a:buNone/>
            </a:pPr>
            <a:r>
              <a:rPr lang="en-US" sz="2000" dirty="0"/>
              <a:t>and plunged him, butchered, in the boiling pot.</a:t>
            </a:r>
            <a:endParaRPr lang="en-US" sz="2000" dirty="0"/>
          </a:p>
        </p:txBody>
      </p:sp>
      <p:pic>
        <p:nvPicPr>
          <p:cNvPr id="4" name="Picture 3" descr="BC-Medea Ra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920600"/>
            <a:ext cx="2918631" cy="21785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Theseus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4876800" cy="4419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great hero of Athens; center of many great adventures not narrated here</a:t>
            </a:r>
          </a:p>
          <a:p>
            <a:r>
              <a:rPr lang="en-US" dirty="0" smtClean="0"/>
              <a:t>Instead, he becomes a foil and audience for a variety of other stories</a:t>
            </a:r>
          </a:p>
          <a:p>
            <a:r>
              <a:rPr lang="en-US" dirty="0" smtClean="0"/>
              <a:t>Part of Ovid’s poetics: avoid the obvious stories, go for the more obscure ones; ignore things not easily connected to </a:t>
            </a:r>
            <a:r>
              <a:rPr lang="en-US" dirty="0" smtClean="0"/>
              <a:t>transformation</a:t>
            </a:r>
            <a:endParaRPr lang="en-US" dirty="0"/>
          </a:p>
          <a:p>
            <a:r>
              <a:rPr lang="en-US" dirty="0"/>
              <a:t>the story here begins with Medea's attempt to poison Theseus as Aegeus' son -- transition from previous </a:t>
            </a:r>
            <a:r>
              <a:rPr lang="en-US" dirty="0" smtClean="0"/>
              <a:t>section</a:t>
            </a:r>
            <a:endParaRPr lang="en-US" dirty="0"/>
          </a:p>
          <a:p>
            <a:r>
              <a:rPr lang="en-US" dirty="0"/>
              <a:t>the Athenian people celebrate Theseus' many </a:t>
            </a:r>
            <a:r>
              <a:rPr lang="en-US" dirty="0" smtClean="0"/>
              <a:t>deeds(described </a:t>
            </a:r>
            <a:r>
              <a:rPr lang="en-US" dirty="0"/>
              <a:t>in passing, like killing Procrustes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... but trouble still looms, because war is threatening with Minos of Crete</a:t>
            </a:r>
          </a:p>
        </p:txBody>
      </p:sp>
      <p:pic>
        <p:nvPicPr>
          <p:cNvPr id="4" name="Picture 3" descr="theseus05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838200"/>
            <a:ext cx="3216138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The </a:t>
            </a:r>
            <a:r>
              <a:rPr lang="en-US" dirty="0" smtClean="0"/>
              <a:t>Myrmidons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8304"/>
            <a:ext cx="7696200" cy="2203496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i="1" dirty="0" smtClean="0"/>
              <a:t>Iliad</a:t>
            </a:r>
            <a:r>
              <a:rPr lang="en-US" dirty="0" smtClean="0"/>
              <a:t>, </a:t>
            </a:r>
            <a:r>
              <a:rPr lang="en-US" dirty="0" err="1" smtClean="0"/>
              <a:t>Akhilleus</a:t>
            </a:r>
            <a:r>
              <a:rPr lang="en-US" dirty="0" smtClean="0"/>
              <a:t>’ warriors</a:t>
            </a:r>
          </a:p>
          <a:p>
            <a:r>
              <a:rPr lang="en-US" dirty="0" smtClean="0"/>
              <a:t>In Ovid, they begin as ants (</a:t>
            </a:r>
            <a:r>
              <a:rPr lang="en-US" i="1" dirty="0" err="1" smtClean="0"/>
              <a:t>myrmex</a:t>
            </a:r>
            <a:r>
              <a:rPr lang="en-US" i="1" dirty="0" smtClean="0"/>
              <a:t>=</a:t>
            </a:r>
            <a:r>
              <a:rPr lang="en-US" dirty="0" smtClean="0"/>
              <a:t>ant); Zeus turns them into warriors in order to repopulate Aegina after plague to help King </a:t>
            </a:r>
            <a:r>
              <a:rPr lang="en-US" dirty="0" err="1" smtClean="0"/>
              <a:t>Aeacus</a:t>
            </a:r>
            <a:r>
              <a:rPr lang="en-US" dirty="0" smtClean="0"/>
              <a:t> (Ajax’s father, </a:t>
            </a:r>
            <a:r>
              <a:rPr lang="en-US" dirty="0" err="1" smtClean="0"/>
              <a:t>Akhilleus</a:t>
            </a:r>
            <a:r>
              <a:rPr lang="en-US" dirty="0" smtClean="0"/>
              <a:t>’ uncle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Become allies in the war with Crete</a:t>
            </a:r>
            <a:endParaRPr lang="en-US" dirty="0"/>
          </a:p>
        </p:txBody>
      </p:sp>
      <p:pic>
        <p:nvPicPr>
          <p:cNvPr id="4" name="Picture 3" descr="17d8091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971800"/>
            <a:ext cx="4114800" cy="23016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Cephalus</a:t>
            </a:r>
            <a:r>
              <a:rPr lang="en-US" dirty="0" smtClean="0"/>
              <a:t> </a:t>
            </a:r>
            <a:r>
              <a:rPr lang="en-US" dirty="0" smtClean="0"/>
              <a:t>and Procris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196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classic story of love and deceit</a:t>
            </a:r>
          </a:p>
          <a:p>
            <a:r>
              <a:rPr lang="en-US" dirty="0" err="1" smtClean="0"/>
              <a:t>Cephalus</a:t>
            </a:r>
            <a:r>
              <a:rPr lang="en-US" dirty="0" smtClean="0"/>
              <a:t> loves and marries </a:t>
            </a:r>
            <a:r>
              <a:rPr lang="en-US" dirty="0" err="1" smtClean="0"/>
              <a:t>Procris</a:t>
            </a:r>
            <a:r>
              <a:rPr lang="en-US" dirty="0" smtClean="0"/>
              <a:t> (another daughter of </a:t>
            </a:r>
            <a:r>
              <a:rPr lang="en-US" dirty="0" err="1" smtClean="0"/>
              <a:t>Erechtheus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Eventually grows anxious about her fidelity; leaves her then returns in disguise to test her</a:t>
            </a:r>
          </a:p>
          <a:p>
            <a:r>
              <a:rPr lang="en-US" dirty="0" smtClean="0"/>
              <a:t>When he finally succeeds, he reveals himself, then she flees</a:t>
            </a:r>
          </a:p>
          <a:p>
            <a:r>
              <a:rPr lang="en-US" dirty="0" smtClean="0"/>
              <a:t>Eventually they get back together happily</a:t>
            </a:r>
          </a:p>
          <a:p>
            <a:r>
              <a:rPr lang="en-US" dirty="0" smtClean="0"/>
              <a:t>Then </a:t>
            </a:r>
            <a:r>
              <a:rPr lang="en-US" i="1" dirty="0" smtClean="0"/>
              <a:t>she</a:t>
            </a:r>
            <a:r>
              <a:rPr lang="en-US" dirty="0" smtClean="0"/>
              <a:t> begins to doubt </a:t>
            </a:r>
            <a:r>
              <a:rPr lang="en-US" i="1" dirty="0" smtClean="0"/>
              <a:t>him</a:t>
            </a:r>
          </a:p>
          <a:p>
            <a:r>
              <a:rPr lang="en-US" dirty="0" smtClean="0"/>
              <a:t>When he’s out hunting, he keeps calling suggestively to Zephyr (the west wind)</a:t>
            </a:r>
          </a:p>
          <a:p>
            <a:r>
              <a:rPr lang="en-US" dirty="0" smtClean="0"/>
              <a:t>She spies on him one day; he throws javelin at her by accident, killing her </a:t>
            </a:r>
          </a:p>
          <a:p>
            <a:r>
              <a:rPr lang="en-US" dirty="0" smtClean="0"/>
              <a:t>But not before they can have tearful reconciliation</a:t>
            </a:r>
            <a:endParaRPr lang="en-US" dirty="0"/>
          </a:p>
        </p:txBody>
      </p:sp>
      <p:pic>
        <p:nvPicPr>
          <p:cNvPr id="4" name="Picture 3" descr="procris_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8458" y="1219200"/>
            <a:ext cx="3830741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010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“La </a:t>
            </a:r>
            <a:r>
              <a:rPr lang="en-US" dirty="0" err="1" smtClean="0"/>
              <a:t>mia</a:t>
            </a:r>
            <a:r>
              <a:rPr lang="en-US" dirty="0" smtClean="0"/>
              <a:t> </a:t>
            </a:r>
            <a:r>
              <a:rPr lang="en-US" dirty="0" err="1" smtClean="0"/>
              <a:t>Dorabella</a:t>
            </a:r>
            <a:r>
              <a:rPr lang="en-US" dirty="0" smtClean="0"/>
              <a:t> </a:t>
            </a:r>
            <a:r>
              <a:rPr lang="en-US" dirty="0" err="1" smtClean="0"/>
              <a:t>capace</a:t>
            </a:r>
            <a:r>
              <a:rPr lang="en-US" dirty="0" smtClean="0"/>
              <a:t> </a:t>
            </a:r>
            <a:r>
              <a:rPr lang="en-US" dirty="0"/>
              <a:t>non è” from Mozart, </a:t>
            </a:r>
            <a:r>
              <a:rPr lang="en-US" i="1" dirty="0" err="1"/>
              <a:t>Così</a:t>
            </a:r>
            <a:r>
              <a:rPr lang="en-US" i="1" dirty="0"/>
              <a:t> fan </a:t>
            </a:r>
            <a:r>
              <a:rPr lang="en-US" i="1" dirty="0" err="1"/>
              <a:t>tutte</a:t>
            </a:r>
            <a:endParaRPr lang="en-US" i="1" dirty="0"/>
          </a:p>
        </p:txBody>
      </p:sp>
      <p:pic>
        <p:nvPicPr>
          <p:cNvPr id="4" name="y_nw8B3hNJ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0600" y="762000"/>
            <a:ext cx="6862233" cy="38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7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mortal woman claims she can weave as well as Minerva?</a:t>
            </a:r>
          </a:p>
          <a:p>
            <a:pPr marL="457200" indent="-457200">
              <a:buAutoNum type="alphaLcPeriod"/>
            </a:pPr>
            <a:r>
              <a:rPr lang="en-US" dirty="0" smtClean="0"/>
              <a:t>Arethusa</a:t>
            </a:r>
          </a:p>
          <a:p>
            <a:pPr marL="457200" indent="-457200">
              <a:buAutoNum type="alphaLcPeriod"/>
            </a:pPr>
            <a:r>
              <a:rPr lang="en-US" dirty="0" smtClean="0"/>
              <a:t>Arachne</a:t>
            </a:r>
          </a:p>
          <a:p>
            <a:pPr marL="457200" indent="-457200">
              <a:buAutoNum type="alphaLcPeriod"/>
            </a:pPr>
            <a:r>
              <a:rPr lang="en-US" dirty="0" smtClean="0"/>
              <a:t>Philomela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Procne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34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Scylla </a:t>
            </a:r>
            <a:r>
              <a:rPr lang="en-US" dirty="0" smtClean="0"/>
              <a:t>and Minos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267200" cy="3124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Minos (king of Crete) is </a:t>
            </a:r>
            <a:r>
              <a:rPr lang="en-US" sz="2000" dirty="0" smtClean="0"/>
              <a:t>besieging </a:t>
            </a:r>
            <a:r>
              <a:rPr lang="en-US" sz="2000" dirty="0" smtClean="0"/>
              <a:t>city of Megara, ruled by King Nisus</a:t>
            </a:r>
          </a:p>
          <a:p>
            <a:r>
              <a:rPr lang="en-US" sz="2000" dirty="0" smtClean="0"/>
              <a:t>Nisus’ daughter, Scylla, falls in love with </a:t>
            </a:r>
            <a:r>
              <a:rPr lang="en-US" sz="2000" dirty="0" err="1" smtClean="0"/>
              <a:t>Minos</a:t>
            </a:r>
            <a:r>
              <a:rPr lang="en-US" sz="2000" dirty="0" smtClean="0"/>
              <a:t> from a distance,</a:t>
            </a:r>
            <a:r>
              <a:rPr lang="en-US" sz="2000" dirty="0"/>
              <a:t> </a:t>
            </a:r>
            <a:r>
              <a:rPr lang="en-US" sz="2000" dirty="0" smtClean="0"/>
              <a:t>decides to betray her father and her city to be with him</a:t>
            </a:r>
          </a:p>
          <a:p>
            <a:r>
              <a:rPr lang="en-US" sz="2000" dirty="0" smtClean="0"/>
              <a:t>He turns her down</a:t>
            </a:r>
          </a:p>
          <a:p>
            <a:r>
              <a:rPr lang="en-US" sz="2000" dirty="0" smtClean="0"/>
              <a:t>In shame she becomes a bird</a:t>
            </a:r>
          </a:p>
        </p:txBody>
      </p:sp>
      <p:pic>
        <p:nvPicPr>
          <p:cNvPr id="4" name="Picture 3" descr="scylla_minos_vs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638300"/>
            <a:ext cx="3048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The </a:t>
            </a:r>
            <a:r>
              <a:rPr lang="en-US" dirty="0" smtClean="0"/>
              <a:t>Minotaur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47700"/>
            <a:ext cx="4800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Minos</a:t>
            </a:r>
            <a:r>
              <a:rPr lang="en-US" dirty="0" smtClean="0"/>
              <a:t>’ wife Pasiphae falls in love with bull, gets </a:t>
            </a:r>
            <a:r>
              <a:rPr lang="en-US" dirty="0" err="1" smtClean="0"/>
              <a:t>Daedalus</a:t>
            </a:r>
            <a:r>
              <a:rPr lang="en-US" dirty="0" smtClean="0"/>
              <a:t> to make artificial cow so that she can sleep with bull</a:t>
            </a:r>
          </a:p>
          <a:p>
            <a:r>
              <a:rPr lang="en-US" dirty="0" smtClean="0"/>
              <a:t>Their progeny the Minotaur</a:t>
            </a:r>
          </a:p>
          <a:p>
            <a:r>
              <a:rPr lang="en-US" dirty="0" smtClean="0"/>
              <a:t>Trapped in labyrinth by </a:t>
            </a:r>
            <a:r>
              <a:rPr lang="en-US" dirty="0" err="1" smtClean="0"/>
              <a:t>Daedalus</a:t>
            </a:r>
            <a:r>
              <a:rPr lang="en-US" dirty="0" smtClean="0"/>
              <a:t>; requires annual human sacrifice from Athens</a:t>
            </a:r>
          </a:p>
          <a:p>
            <a:r>
              <a:rPr lang="en-US" dirty="0" smtClean="0"/>
              <a:t>Theseus sent to defeat Minotaur, does so with help of </a:t>
            </a:r>
            <a:r>
              <a:rPr lang="en-US" dirty="0" err="1" smtClean="0"/>
              <a:t>Ariadne</a:t>
            </a:r>
            <a:r>
              <a:rPr lang="en-US" dirty="0" smtClean="0"/>
              <a:t>, Mino’s daughter</a:t>
            </a:r>
          </a:p>
          <a:p>
            <a:r>
              <a:rPr lang="en-US" dirty="0" smtClean="0"/>
              <a:t>Sails away with </a:t>
            </a:r>
            <a:r>
              <a:rPr lang="en-US" dirty="0" err="1" smtClean="0"/>
              <a:t>Ariadne</a:t>
            </a:r>
            <a:r>
              <a:rPr lang="en-US" dirty="0" smtClean="0"/>
              <a:t>, but has to leave her behind on Naxos for Dionysus</a:t>
            </a:r>
          </a:p>
          <a:p>
            <a:r>
              <a:rPr lang="en-US" dirty="0" smtClean="0"/>
              <a:t>Tale told very briefly by Ovid: too obvious</a:t>
            </a:r>
          </a:p>
        </p:txBody>
      </p:sp>
      <p:pic>
        <p:nvPicPr>
          <p:cNvPr id="4" name="Picture 3" descr="teseo_uccide_il_minotaur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6848" y="1295400"/>
            <a:ext cx="2776052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Daedalus </a:t>
            </a:r>
            <a:r>
              <a:rPr lang="en-US" dirty="0" smtClean="0"/>
              <a:t>and Icarus</a:t>
            </a:r>
            <a:endParaRPr lang="en-US" dirty="0"/>
          </a:p>
        </p:txBody>
      </p:sp>
      <p:pic>
        <p:nvPicPr>
          <p:cNvPr id="4" name="Content Placeholder 3" descr="d945127a5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4174" y="572899"/>
            <a:ext cx="3862435" cy="2551302"/>
          </a:xfrm>
        </p:spPr>
      </p:pic>
      <p:sp>
        <p:nvSpPr>
          <p:cNvPr id="5" name="TextBox 4"/>
          <p:cNvSpPr txBox="1"/>
          <p:nvPr/>
        </p:nvSpPr>
        <p:spPr>
          <a:xfrm>
            <a:off x="5181600" y="1263774"/>
            <a:ext cx="37786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“An angler fishing with his quivering rod,</a:t>
            </a:r>
          </a:p>
          <a:p>
            <a:r>
              <a:rPr lang="en-US" sz="1400" dirty="0" smtClean="0"/>
              <a:t>A lonely shepherd propped upon his crook,</a:t>
            </a:r>
          </a:p>
          <a:p>
            <a:r>
              <a:rPr lang="en-US" sz="1400" dirty="0" smtClean="0"/>
              <a:t>A ploughman leaning on his plough, looked up</a:t>
            </a:r>
          </a:p>
          <a:p>
            <a:r>
              <a:rPr lang="en-US" sz="1400" dirty="0" smtClean="0"/>
              <a:t>And gazed in awe, and thought they must be gods</a:t>
            </a:r>
          </a:p>
          <a:p>
            <a:r>
              <a:rPr lang="en-US" sz="1400" dirty="0" smtClean="0"/>
              <a:t>That they could fly.”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 smtClean="0"/>
              <a:t>“</a:t>
            </a:r>
            <a:r>
              <a:rPr lang="en-US" sz="3600" dirty="0" err="1" smtClean="0"/>
              <a:t>Musee</a:t>
            </a:r>
            <a:r>
              <a:rPr lang="en-US" sz="3600" dirty="0" smtClean="0"/>
              <a:t> </a:t>
            </a:r>
            <a:r>
              <a:rPr lang="en-US" sz="3600" dirty="0"/>
              <a:t>des Beaux </a:t>
            </a:r>
            <a:r>
              <a:rPr lang="en-US" sz="3600" dirty="0" smtClean="0"/>
              <a:t>Arts,” W</a:t>
            </a:r>
            <a:r>
              <a:rPr lang="en-US" sz="3600" dirty="0"/>
              <a:t>. H. Auden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93707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About </a:t>
            </a:r>
            <a:r>
              <a:rPr lang="en-US" dirty="0"/>
              <a:t>suffering they were never wrong,</a:t>
            </a:r>
          </a:p>
          <a:p>
            <a:pPr marL="0" indent="0">
              <a:buNone/>
            </a:pPr>
            <a:r>
              <a:rPr lang="en-US" dirty="0"/>
              <a:t>The old Masters: how well they understood</a:t>
            </a:r>
          </a:p>
          <a:p>
            <a:pPr marL="0" indent="0">
              <a:buNone/>
            </a:pPr>
            <a:r>
              <a:rPr lang="en-US" dirty="0"/>
              <a:t>Its human position: how it takes place</a:t>
            </a:r>
          </a:p>
          <a:p>
            <a:pPr marL="0" indent="0">
              <a:buNone/>
            </a:pPr>
            <a:r>
              <a:rPr lang="en-US" dirty="0"/>
              <a:t>While someone else is eating or opening a window or just walking dully along;</a:t>
            </a:r>
          </a:p>
          <a:p>
            <a:pPr marL="0" indent="0">
              <a:buNone/>
            </a:pPr>
            <a:r>
              <a:rPr lang="en-US" dirty="0"/>
              <a:t>How, when the aged are reverently, passionately waiting</a:t>
            </a:r>
          </a:p>
          <a:p>
            <a:pPr marL="0" indent="0">
              <a:buNone/>
            </a:pPr>
            <a:r>
              <a:rPr lang="en-US" dirty="0"/>
              <a:t>For the miraculous birth, there always must be</a:t>
            </a:r>
          </a:p>
          <a:p>
            <a:pPr marL="0" indent="0">
              <a:buNone/>
            </a:pPr>
            <a:r>
              <a:rPr lang="en-US" dirty="0"/>
              <a:t>Children who did not specially want it to happen, skating</a:t>
            </a:r>
          </a:p>
          <a:p>
            <a:pPr marL="0" indent="0">
              <a:buNone/>
            </a:pPr>
            <a:r>
              <a:rPr lang="en-US" dirty="0"/>
              <a:t>On a pond at the edge of the wood:</a:t>
            </a:r>
          </a:p>
          <a:p>
            <a:pPr marL="0" indent="0">
              <a:buNone/>
            </a:pPr>
            <a:r>
              <a:rPr lang="en-US" dirty="0"/>
              <a:t>They never forgot</a:t>
            </a:r>
          </a:p>
          <a:p>
            <a:pPr marL="0" indent="0">
              <a:buNone/>
            </a:pPr>
            <a:r>
              <a:rPr lang="en-US" dirty="0"/>
              <a:t>That even the dreadful martyrdom must run its course</a:t>
            </a:r>
          </a:p>
          <a:p>
            <a:pPr marL="0" indent="0">
              <a:buNone/>
            </a:pPr>
            <a:r>
              <a:rPr lang="en-US" dirty="0"/>
              <a:t>Anyhow in a corner, some untidy spot</a:t>
            </a:r>
          </a:p>
          <a:p>
            <a:pPr marL="0" indent="0">
              <a:buNone/>
            </a:pPr>
            <a:r>
              <a:rPr lang="en-US" dirty="0"/>
              <a:t>Where the dogs go on with their doggy life and the torturer's horse</a:t>
            </a:r>
          </a:p>
          <a:p>
            <a:pPr marL="0" indent="0">
              <a:buNone/>
            </a:pPr>
            <a:r>
              <a:rPr lang="en-US" dirty="0"/>
              <a:t>Scratches its innocent behind on a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Breughel's Icarus, for instance: how everything turns away</a:t>
            </a:r>
          </a:p>
          <a:p>
            <a:pPr marL="0" indent="0">
              <a:buNone/>
            </a:pPr>
            <a:r>
              <a:rPr lang="en-US" dirty="0"/>
              <a:t>Quite leisurely from the disaster; the ploughman may</a:t>
            </a:r>
          </a:p>
          <a:p>
            <a:pPr marL="0" indent="0">
              <a:buNone/>
            </a:pPr>
            <a:r>
              <a:rPr lang="en-US" dirty="0"/>
              <a:t>Have heard the splash, the forsaken cry,</a:t>
            </a:r>
          </a:p>
          <a:p>
            <a:pPr marL="0" indent="0">
              <a:buNone/>
            </a:pPr>
            <a:r>
              <a:rPr lang="en-US" dirty="0"/>
              <a:t>But for him it was not an important failure; the sun shone</a:t>
            </a:r>
          </a:p>
          <a:p>
            <a:pPr marL="0" indent="0">
              <a:buNone/>
            </a:pPr>
            <a:r>
              <a:rPr lang="en-US" dirty="0"/>
              <a:t>As it had to on the white legs disappearing into the green</a:t>
            </a:r>
          </a:p>
          <a:p>
            <a:pPr marL="0" indent="0">
              <a:buNone/>
            </a:pPr>
            <a:r>
              <a:rPr lang="en-US" dirty="0"/>
              <a:t>Water, and the expensive delicate ship that must have seen</a:t>
            </a:r>
          </a:p>
          <a:p>
            <a:pPr marL="0" indent="0">
              <a:buNone/>
            </a:pPr>
            <a:r>
              <a:rPr lang="en-US" dirty="0"/>
              <a:t>Something amazing, a boy falling out of the sky,</a:t>
            </a:r>
          </a:p>
          <a:p>
            <a:pPr marL="0" indent="0">
              <a:buNone/>
            </a:pPr>
            <a:r>
              <a:rPr lang="en-US" dirty="0"/>
              <a:t>Had somewhere to get to and sailed calmly on.</a:t>
            </a:r>
          </a:p>
        </p:txBody>
      </p:sp>
      <p:pic>
        <p:nvPicPr>
          <p:cNvPr id="4" name="Picture 3" title="photo of WH Auden (1907-7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990600"/>
            <a:ext cx="24132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6. The </a:t>
            </a:r>
            <a:r>
              <a:rPr lang="en-US" dirty="0" err="1" smtClean="0"/>
              <a:t>Calydonian</a:t>
            </a:r>
            <a:r>
              <a:rPr lang="en-US" dirty="0" smtClean="0"/>
              <a:t> Boar-Hunt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3810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One of the great </a:t>
            </a:r>
            <a:r>
              <a:rPr lang="en-US" dirty="0" err="1" smtClean="0"/>
              <a:t>Panhellenic</a:t>
            </a:r>
            <a:r>
              <a:rPr lang="en-US" dirty="0" smtClean="0"/>
              <a:t> myths, bringing heroes together from all over Greece, including Theseus</a:t>
            </a:r>
          </a:p>
          <a:p>
            <a:r>
              <a:rPr lang="en-US" dirty="0" smtClean="0"/>
              <a:t>Calydon has neglected Diana, she gets her revenge by sending a giant boar</a:t>
            </a:r>
          </a:p>
          <a:p>
            <a:r>
              <a:rPr lang="en-US" dirty="0" smtClean="0"/>
              <a:t>Episode somewhat comic, as most of the heroes pretty inept</a:t>
            </a:r>
          </a:p>
          <a:p>
            <a:r>
              <a:rPr lang="en-US" dirty="0" smtClean="0"/>
              <a:t>Also romantic: </a:t>
            </a:r>
            <a:r>
              <a:rPr lang="en-US" dirty="0" err="1" smtClean="0"/>
              <a:t>Meleager</a:t>
            </a:r>
            <a:r>
              <a:rPr lang="en-US" dirty="0" smtClean="0"/>
              <a:t>, prince of Calydon, falls in love with </a:t>
            </a:r>
            <a:r>
              <a:rPr lang="en-US" dirty="0" err="1" smtClean="0"/>
              <a:t>Atalanta</a:t>
            </a:r>
            <a:r>
              <a:rPr lang="en-US" dirty="0" smtClean="0"/>
              <a:t>, woman-warrior who kills bull</a:t>
            </a:r>
          </a:p>
          <a:p>
            <a:r>
              <a:rPr lang="en-US" dirty="0" err="1" smtClean="0"/>
              <a:t>Meleager</a:t>
            </a:r>
            <a:r>
              <a:rPr lang="en-US" dirty="0" smtClean="0"/>
              <a:t> then kills his uncles for trying to claim victory</a:t>
            </a:r>
          </a:p>
          <a:p>
            <a:r>
              <a:rPr lang="en-US" dirty="0" smtClean="0"/>
              <a:t>Cf. different version in </a:t>
            </a:r>
            <a:r>
              <a:rPr lang="en-US" i="1" dirty="0" smtClean="0"/>
              <a:t>Iliad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Rubens_Calydonian_BoarHunt_HS92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1295400"/>
            <a:ext cx="4101782" cy="28146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Meleager</a:t>
            </a:r>
            <a:r>
              <a:rPr lang="en-US" dirty="0" smtClean="0"/>
              <a:t> </a:t>
            </a:r>
            <a:r>
              <a:rPr lang="en-US" dirty="0" smtClean="0"/>
              <a:t>and Althaea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39170"/>
            <a:ext cx="4876800" cy="320040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Althaea</a:t>
            </a:r>
            <a:r>
              <a:rPr lang="en-US" sz="2000" dirty="0" smtClean="0"/>
              <a:t>, </a:t>
            </a:r>
            <a:r>
              <a:rPr lang="en-US" sz="2000" dirty="0" err="1" smtClean="0"/>
              <a:t>Meleager’s</a:t>
            </a:r>
            <a:r>
              <a:rPr lang="en-US" sz="2000" dirty="0" smtClean="0"/>
              <a:t> mother, is torn between loyalty to son and to brothers; in the end chooses brothers</a:t>
            </a:r>
          </a:p>
          <a:p>
            <a:r>
              <a:rPr lang="en-US" sz="2000" dirty="0" smtClean="0"/>
              <a:t>Fates told her </a:t>
            </a:r>
            <a:r>
              <a:rPr lang="en-US" sz="2000" dirty="0" err="1" smtClean="0"/>
              <a:t>her</a:t>
            </a:r>
            <a:r>
              <a:rPr lang="en-US" sz="2000" dirty="0" smtClean="0"/>
              <a:t> son would last as long as a particular log; she throws log on fire and he burns up</a:t>
            </a:r>
          </a:p>
          <a:p>
            <a:r>
              <a:rPr lang="en-US" sz="2000" dirty="0" smtClean="0"/>
              <a:t>More interest in women working through complex psychological situations</a:t>
            </a:r>
          </a:p>
        </p:txBody>
      </p:sp>
      <p:pic>
        <p:nvPicPr>
          <p:cNvPr id="4" name="Picture 3" descr="MeleagerAtalanteJakobJorda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3850" y="914400"/>
            <a:ext cx="3740150" cy="236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38814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 would, I want  -- and can't. What shall I do?</a:t>
            </a:r>
          </a:p>
          <a:p>
            <a:r>
              <a:rPr lang="en-US" dirty="0"/>
              <a:t>before my eyes I see my brother's wounds,</a:t>
            </a:r>
          </a:p>
          <a:p>
            <a:r>
              <a:rPr lang="en-US" dirty="0"/>
              <a:t>the picture of that slaughter -- yet, again,</a:t>
            </a:r>
          </a:p>
          <a:p>
            <a:r>
              <a:rPr lang="en-US" dirty="0"/>
              <a:t>a mother's loyal love rends my resolve.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6. Achelous </a:t>
            </a:r>
            <a:r>
              <a:rPr lang="en-US" dirty="0" smtClean="0"/>
              <a:t>and the Nymphs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19600" cy="338237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Theseus, in returning home, runs into river Achelous, </a:t>
            </a:r>
            <a:r>
              <a:rPr lang="en-US" sz="1600" dirty="0" smtClean="0"/>
              <a:t>who</a:t>
            </a:r>
            <a:r>
              <a:rPr lang="en-US" sz="1600" dirty="0"/>
              <a:t> </a:t>
            </a:r>
            <a:r>
              <a:rPr lang="en-US" sz="1600" dirty="0" smtClean="0"/>
              <a:t>is</a:t>
            </a:r>
            <a:r>
              <a:rPr lang="en-US" sz="1600" dirty="0" smtClean="0"/>
              <a:t> </a:t>
            </a:r>
            <a:r>
              <a:rPr lang="en-US" sz="1600" dirty="0" smtClean="0"/>
              <a:t>flooding</a:t>
            </a:r>
          </a:p>
          <a:p>
            <a:r>
              <a:rPr lang="en-US" sz="1600" dirty="0" err="1" smtClean="0"/>
              <a:t>Achelous</a:t>
            </a:r>
            <a:r>
              <a:rPr lang="en-US" sz="1600" dirty="0" smtClean="0"/>
              <a:t> oldest and greatest of rivers</a:t>
            </a:r>
          </a:p>
          <a:p>
            <a:r>
              <a:rPr lang="en-US" sz="1600" dirty="0" smtClean="0"/>
              <a:t>River invites Theseus into his home to hear stories</a:t>
            </a:r>
          </a:p>
          <a:p>
            <a:r>
              <a:rPr lang="en-US" sz="1600" dirty="0" smtClean="0"/>
              <a:t>Includes </a:t>
            </a:r>
            <a:r>
              <a:rPr lang="en-US" sz="1600" dirty="0" err="1" smtClean="0"/>
              <a:t>Achelous</a:t>
            </a:r>
            <a:r>
              <a:rPr lang="en-US" sz="1600" dirty="0" smtClean="0"/>
              <a:t>’ own story; more nymphs chased by god, then turned into islands to escape him</a:t>
            </a:r>
            <a:endParaRPr lang="en-US" sz="1600" dirty="0"/>
          </a:p>
        </p:txBody>
      </p:sp>
      <p:pic>
        <p:nvPicPr>
          <p:cNvPr id="4" name="Picture 3" descr="m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782170"/>
            <a:ext cx="4297866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Baucis</a:t>
            </a:r>
            <a:r>
              <a:rPr lang="en-US" dirty="0" smtClean="0"/>
              <a:t> </a:t>
            </a:r>
            <a:r>
              <a:rPr lang="en-US" dirty="0" smtClean="0"/>
              <a:t>and Philemon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724400" cy="3962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Happier story of gods and men</a:t>
            </a:r>
          </a:p>
          <a:p>
            <a:r>
              <a:rPr lang="en-US" sz="1600" dirty="0" smtClean="0"/>
              <a:t>Jupiter and Mercury, angry at men, visit earth to test them</a:t>
            </a:r>
          </a:p>
          <a:p>
            <a:r>
              <a:rPr lang="en-US" sz="1600" dirty="0" smtClean="0"/>
              <a:t>Arrive at cottage of </a:t>
            </a:r>
            <a:r>
              <a:rPr lang="en-US" sz="1600" dirty="0" err="1" smtClean="0"/>
              <a:t>Baucisd</a:t>
            </a:r>
            <a:r>
              <a:rPr lang="en-US" sz="1600" dirty="0" smtClean="0"/>
              <a:t> and Philemon, elderly peasants</a:t>
            </a:r>
          </a:p>
          <a:p>
            <a:r>
              <a:rPr lang="en-US" sz="1600" dirty="0" err="1" smtClean="0"/>
              <a:t>Baucis</a:t>
            </a:r>
            <a:r>
              <a:rPr lang="en-US" sz="1600" dirty="0" smtClean="0"/>
              <a:t> and Philemon feed them well despite their poverty, willing to kill only goose for guests</a:t>
            </a:r>
          </a:p>
          <a:p>
            <a:r>
              <a:rPr lang="en-US" sz="1600" dirty="0" smtClean="0"/>
              <a:t>Gods reward them by sparing them from flood;</a:t>
            </a:r>
          </a:p>
          <a:p>
            <a:r>
              <a:rPr lang="en-US" sz="1600" dirty="0" smtClean="0"/>
              <a:t>Also grant them </a:t>
            </a:r>
            <a:r>
              <a:rPr lang="en-US" sz="1600" dirty="0" smtClean="0"/>
              <a:t>wish to </a:t>
            </a:r>
            <a:r>
              <a:rPr lang="en-US" sz="1600" dirty="0" smtClean="0"/>
              <a:t>die together</a:t>
            </a:r>
          </a:p>
          <a:p>
            <a:r>
              <a:rPr lang="en-US" sz="1600" dirty="0" smtClean="0"/>
              <a:t>Which they do, and turn into tree with two trunks</a:t>
            </a:r>
            <a:endParaRPr lang="en-US" sz="1600" dirty="0"/>
          </a:p>
        </p:txBody>
      </p:sp>
      <p:pic>
        <p:nvPicPr>
          <p:cNvPr id="6" name="Picture 5" descr="Artist:&#10;    Circle of Andrea Appiani (Italian, 1754–1817)&#10;Title:&#10;     &#10;Medium:&#10;    oil on canvas&#10;Size:&#10;    164 x 170 cm. (64.6 x 66.9 in.)" title="Jupiter und Merkur bei Philemon und Bauc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28681"/>
            <a:ext cx="2731245" cy="27434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6. </a:t>
            </a:r>
            <a:r>
              <a:rPr lang="en-US" sz="4400" dirty="0" err="1" smtClean="0"/>
              <a:t>Erysichthon</a:t>
            </a:r>
            <a:r>
              <a:rPr lang="en-US" sz="4400" dirty="0" smtClean="0"/>
              <a:t> </a:t>
            </a:r>
            <a:r>
              <a:rPr lang="en-US" sz="4400" dirty="0" smtClean="0"/>
              <a:t>and his Daughter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3810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Opposite story; about greed</a:t>
            </a:r>
          </a:p>
          <a:p>
            <a:r>
              <a:rPr lang="en-US" sz="2000" dirty="0" err="1" smtClean="0"/>
              <a:t>Erysichthon</a:t>
            </a:r>
            <a:r>
              <a:rPr lang="en-US" sz="2000" dirty="0" smtClean="0"/>
              <a:t> is a bad guy</a:t>
            </a:r>
          </a:p>
          <a:p>
            <a:r>
              <a:rPr lang="en-US" sz="2000" dirty="0" smtClean="0"/>
              <a:t>Cuts down sacred tree</a:t>
            </a:r>
          </a:p>
          <a:p>
            <a:r>
              <a:rPr lang="en-US" sz="2000" dirty="0" smtClean="0"/>
              <a:t>Punished by Ceres with perpetual hunger</a:t>
            </a:r>
          </a:p>
          <a:p>
            <a:r>
              <a:rPr lang="en-US" sz="2000" dirty="0" smtClean="0"/>
              <a:t>Sells daughter into slavery</a:t>
            </a:r>
          </a:p>
          <a:p>
            <a:r>
              <a:rPr lang="en-US" sz="2000" dirty="0" smtClean="0"/>
              <a:t>But she’s a shape-shifter so she turns into fisherman and escapes</a:t>
            </a:r>
          </a:p>
          <a:p>
            <a:r>
              <a:rPr lang="en-US" sz="2000" dirty="0" err="1" smtClean="0"/>
              <a:t>Erysichthon</a:t>
            </a:r>
            <a:r>
              <a:rPr lang="en-US" sz="2000" dirty="0" smtClean="0"/>
              <a:t> turns this into a regular scam</a:t>
            </a:r>
          </a:p>
          <a:p>
            <a:r>
              <a:rPr lang="en-US" sz="2000" dirty="0" smtClean="0"/>
              <a:t>Eventually becomes so hungry that he starts eating himself.</a:t>
            </a:r>
            <a:endParaRPr lang="en-US" sz="2000" dirty="0"/>
          </a:p>
        </p:txBody>
      </p:sp>
      <p:pic>
        <p:nvPicPr>
          <p:cNvPr id="4" name="Picture 3" descr="ErysichthonEatsFoo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1434" y="1219200"/>
            <a:ext cx="3345366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is the name of Daedalus’ son?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Iphis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Iolanthe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Itys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Icarus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7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Perseus </a:t>
            </a:r>
            <a:r>
              <a:rPr lang="en-US" dirty="0" smtClean="0"/>
              <a:t>Cycle (cont’d)</a:t>
            </a:r>
            <a:endParaRPr lang="en-US" dirty="0"/>
          </a:p>
        </p:txBody>
      </p:sp>
      <p:pic>
        <p:nvPicPr>
          <p:cNvPr id="4" name="Content Placeholder 3" descr="Benvenuto Cellini. Loggia dei Lanzi, Piazza della Signoria, Florence." title="Perseu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257" y="457200"/>
            <a:ext cx="3072019" cy="4658666"/>
          </a:xfrm>
          <a:prstGeom prst="rect">
            <a:avLst/>
          </a:prstGeom>
        </p:spPr>
      </p:pic>
      <p:pic>
        <p:nvPicPr>
          <p:cNvPr id="5" name="Picture 4" descr="fresco from Pompeii" title="Perseus and Androme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4204644" cy="46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4. Battle </a:t>
            </a:r>
            <a:r>
              <a:rPr lang="en-US" sz="4000" dirty="0" smtClean="0"/>
              <a:t>at the House of Cepheus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10001"/>
            <a:ext cx="4343400" cy="5029200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 err="1" smtClean="0"/>
              <a:t>Perseus</a:t>
            </a:r>
            <a:r>
              <a:rPr lang="en-US" dirty="0" smtClean="0"/>
              <a:t> wins Andromeda, she’s already engaged to </a:t>
            </a:r>
            <a:r>
              <a:rPr lang="en-US" dirty="0" err="1" smtClean="0"/>
              <a:t>Phineus</a:t>
            </a:r>
            <a:endParaRPr lang="en-US" dirty="0" smtClean="0"/>
          </a:p>
          <a:p>
            <a:r>
              <a:rPr lang="en-US" dirty="0" smtClean="0"/>
              <a:t>His allies come in the thousands to attack </a:t>
            </a:r>
            <a:r>
              <a:rPr lang="en-US" dirty="0" err="1" smtClean="0"/>
              <a:t>Perseus</a:t>
            </a:r>
            <a:r>
              <a:rPr lang="en-US" dirty="0" smtClean="0"/>
              <a:t>, who kills many of them in person </a:t>
            </a:r>
          </a:p>
          <a:p>
            <a:r>
              <a:rPr lang="en-US" dirty="0" smtClean="0"/>
              <a:t>Then he finishes off the rest with the Medusa’s head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000914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0836" y="1295400"/>
            <a:ext cx="34045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924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The </a:t>
            </a:r>
            <a:r>
              <a:rPr lang="en-US" dirty="0" smtClean="0"/>
              <a:t>Muses and the </a:t>
            </a:r>
            <a:r>
              <a:rPr lang="en-US" dirty="0" err="1" smtClean="0"/>
              <a:t>Pierides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72554"/>
            <a:ext cx="4495800" cy="495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Minerva moves from helping </a:t>
            </a:r>
            <a:r>
              <a:rPr lang="en-US" sz="2000" dirty="0" err="1" smtClean="0"/>
              <a:t>Perseus</a:t>
            </a:r>
            <a:r>
              <a:rPr lang="en-US" sz="2000" dirty="0" smtClean="0"/>
              <a:t> to talking with the Muses</a:t>
            </a:r>
          </a:p>
          <a:p>
            <a:r>
              <a:rPr lang="en-US" sz="2000" dirty="0" smtClean="0"/>
              <a:t>In other sources, </a:t>
            </a:r>
            <a:r>
              <a:rPr lang="en-US" sz="2000" dirty="0" err="1" smtClean="0"/>
              <a:t>Pierides</a:t>
            </a:r>
            <a:r>
              <a:rPr lang="en-US" sz="2000" dirty="0" smtClean="0"/>
              <a:t> is just another name for the Muses</a:t>
            </a:r>
          </a:p>
          <a:p>
            <a:r>
              <a:rPr lang="en-US" sz="2000" dirty="0" smtClean="0"/>
              <a:t>Here, a rival group of nine women, who also sing</a:t>
            </a:r>
          </a:p>
          <a:p>
            <a:r>
              <a:rPr lang="en-US" sz="2000" dirty="0" smtClean="0"/>
              <a:t>Competition between Muses and </a:t>
            </a:r>
            <a:r>
              <a:rPr lang="en-US" sz="2000" dirty="0" err="1" smtClean="0"/>
              <a:t>Pierides</a:t>
            </a:r>
            <a:r>
              <a:rPr lang="en-US" sz="2000" dirty="0" smtClean="0"/>
              <a:t> ends badly for the latter, who turn into magpies</a:t>
            </a:r>
          </a:p>
          <a:p>
            <a:r>
              <a:rPr lang="en-US" sz="2000" dirty="0" err="1" smtClean="0"/>
              <a:t>Pierides</a:t>
            </a:r>
            <a:r>
              <a:rPr lang="en-US" sz="2000" dirty="0" smtClean="0"/>
              <a:t> sing of the Gigantomachy</a:t>
            </a:r>
          </a:p>
          <a:p>
            <a:r>
              <a:rPr lang="en-US" sz="2000" dirty="0" smtClean="0"/>
              <a:t>Muse Calliope sings of rape of Proserpine</a:t>
            </a:r>
          </a:p>
        </p:txBody>
      </p:sp>
      <p:pic>
        <p:nvPicPr>
          <p:cNvPr id="4" name="Picture 3" descr="LESSING_ART_103107516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3928" y="1772419"/>
            <a:ext cx="4113905" cy="2052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The </a:t>
            </a:r>
            <a:r>
              <a:rPr lang="en-US" dirty="0" smtClean="0"/>
              <a:t>Gigantomachy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2362200"/>
          </a:xfrm>
        </p:spPr>
        <p:txBody>
          <a:bodyPr/>
          <a:lstStyle/>
          <a:p>
            <a:r>
              <a:rPr lang="en-US" dirty="0" smtClean="0"/>
              <a:t>Important story from mythic prehistory, of attempt by Giants to defeat the Olympian Gods</a:t>
            </a:r>
          </a:p>
          <a:p>
            <a:r>
              <a:rPr lang="en-US" dirty="0" smtClean="0"/>
              <a:t>Classic case of the kind of song that poets like Ovid and Virgil (and Callimachus) don’t like</a:t>
            </a:r>
            <a:endParaRPr lang="en-US" dirty="0"/>
          </a:p>
        </p:txBody>
      </p:sp>
      <p:pic>
        <p:nvPicPr>
          <p:cNvPr id="4" name="Picture 3" descr="gGreatAltGigantomac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900" y="2679700"/>
            <a:ext cx="63500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The </a:t>
            </a:r>
            <a:r>
              <a:rPr lang="en-US" dirty="0" smtClean="0"/>
              <a:t>Rape of Proserpine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08" y="584010"/>
            <a:ext cx="510540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Begins with reference to defeat of </a:t>
            </a:r>
            <a:r>
              <a:rPr lang="en-US" sz="2000" dirty="0" err="1" smtClean="0"/>
              <a:t>Typhoeus</a:t>
            </a:r>
            <a:r>
              <a:rPr lang="en-US" sz="2000" dirty="0" smtClean="0"/>
              <a:t> in Gigantomachy (hint to </a:t>
            </a:r>
            <a:r>
              <a:rPr lang="en-US" sz="2000" dirty="0" err="1" smtClean="0"/>
              <a:t>Pierides</a:t>
            </a:r>
            <a:r>
              <a:rPr lang="en-US" sz="2000" dirty="0" smtClean="0"/>
              <a:t>); he is buried under Sicily</a:t>
            </a:r>
          </a:p>
          <a:p>
            <a:r>
              <a:rPr lang="en-US" sz="2000" dirty="0" smtClean="0"/>
              <a:t>Basically the same story we get in </a:t>
            </a:r>
            <a:r>
              <a:rPr lang="en-US" sz="2000" i="1" dirty="0" smtClean="0"/>
              <a:t>Homeric Hymn to Demeter</a:t>
            </a:r>
            <a:endParaRPr lang="en-US" sz="2000" dirty="0" smtClean="0"/>
          </a:p>
          <a:p>
            <a:r>
              <a:rPr lang="en-US" sz="2000" dirty="0" smtClean="0"/>
              <a:t>Addition of nymphs:</a:t>
            </a:r>
          </a:p>
          <a:p>
            <a:pPr lvl="1"/>
            <a:r>
              <a:rPr lang="en-US" sz="2000" dirty="0" err="1" smtClean="0"/>
              <a:t>Cyane</a:t>
            </a:r>
            <a:r>
              <a:rPr lang="en-US" sz="2000" dirty="0" smtClean="0"/>
              <a:t> (who dissolves into water), nonetheless hints about Proserpine’s whereabouts</a:t>
            </a:r>
          </a:p>
          <a:p>
            <a:pPr lvl="1"/>
            <a:r>
              <a:rPr lang="en-US" sz="2000" dirty="0" smtClean="0"/>
              <a:t>Arethusa, who explains to Ceres that it’s </a:t>
            </a:r>
            <a:r>
              <a:rPr lang="en-US" sz="2000" dirty="0" err="1" smtClean="0"/>
              <a:t>Dis</a:t>
            </a:r>
            <a:r>
              <a:rPr lang="en-US" sz="2000" dirty="0" smtClean="0"/>
              <a:t> (Hades) who has captured Proserpine</a:t>
            </a:r>
            <a:endParaRPr lang="en-US" sz="2000" dirty="0"/>
          </a:p>
        </p:txBody>
      </p:sp>
      <p:pic>
        <p:nvPicPr>
          <p:cNvPr id="4" name="Picture 3" descr="rapeproserpi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404" y="1041210"/>
            <a:ext cx="1804792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Who boasts of having had more children than </a:t>
            </a:r>
            <a:r>
              <a:rPr lang="en-US" dirty="0" err="1" smtClean="0"/>
              <a:t>Leto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Amphion</a:t>
            </a:r>
            <a:r>
              <a:rPr lang="en-US" dirty="0" smtClean="0"/>
              <a:t> 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Triptolemus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Niobe</a:t>
            </a:r>
          </a:p>
          <a:p>
            <a:pPr marL="457200" indent="-457200">
              <a:buAutoNum type="alphaLcPeriod"/>
            </a:pPr>
            <a:r>
              <a:rPr lang="en-US" dirty="0" smtClean="0"/>
              <a:t>Marsyas</a:t>
            </a:r>
          </a:p>
        </p:txBody>
      </p:sp>
    </p:spTree>
    <p:extLst>
      <p:ext uri="{BB962C8B-B14F-4D97-AF65-F5344CB8AC3E}">
        <p14:creationId xmlns:p14="http://schemas.microsoft.com/office/powerpoint/2010/main" val="76561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E8393B8-5E21-4B2B-98E5-20D2D96D5915}" vid="{D4187624-7237-4A51-9FB6-94D5D5B4D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322</TotalTime>
  <Words>2377</Words>
  <Application>Microsoft Office PowerPoint</Application>
  <PresentationFormat>On-screen Show (4:3)</PresentationFormat>
  <Paragraphs>271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Impact</vt:lpstr>
      <vt:lpstr>Times New Roman</vt:lpstr>
      <vt:lpstr>Theme1</vt:lpstr>
      <vt:lpstr>CLAS 220 Introduction to Classical Mythology</vt:lpstr>
      <vt:lpstr>Quiz Question</vt:lpstr>
      <vt:lpstr>Quiz Question</vt:lpstr>
      <vt:lpstr>4. Perseus Cycle (cont’d)</vt:lpstr>
      <vt:lpstr>4. Battle at the House of Cepheus</vt:lpstr>
      <vt:lpstr>4. The Muses and the Pierides</vt:lpstr>
      <vt:lpstr>4. The Gigantomachy</vt:lpstr>
      <vt:lpstr>4. The Rape of Proserpine</vt:lpstr>
      <vt:lpstr>Quiz Question </vt:lpstr>
      <vt:lpstr>5. Contests of Gods and Men</vt:lpstr>
      <vt:lpstr>5. Arethusa</vt:lpstr>
      <vt:lpstr>5. Triptolemus</vt:lpstr>
      <vt:lpstr>5. Arachne</vt:lpstr>
      <vt:lpstr>5. Minerva’s Tapestry</vt:lpstr>
      <vt:lpstr>5. Arachne’s Tapestry</vt:lpstr>
      <vt:lpstr>5. Niobe</vt:lpstr>
      <vt:lpstr>5. The Lycian Peasants</vt:lpstr>
      <vt:lpstr>5. Marsyas and Pelops</vt:lpstr>
      <vt:lpstr>Quiz Question </vt:lpstr>
      <vt:lpstr>6. Athenian Cycle</vt:lpstr>
      <vt:lpstr>6. Tereus, Procne and Philomela</vt:lpstr>
      <vt:lpstr>6. Boreas and Orithyia</vt:lpstr>
      <vt:lpstr>6. Medea and Jason</vt:lpstr>
      <vt:lpstr>6. Medea and Aeson</vt:lpstr>
      <vt:lpstr>6. Medea and Pelias</vt:lpstr>
      <vt:lpstr>6. Theseus</vt:lpstr>
      <vt:lpstr>6. The Myrmidons</vt:lpstr>
      <vt:lpstr>6. Cephalus and Procris</vt:lpstr>
      <vt:lpstr>“La mia Dorabella capace non è” from Mozart, Così fan tutte</vt:lpstr>
      <vt:lpstr>6. Scylla and Minos</vt:lpstr>
      <vt:lpstr>6. The Minotaur</vt:lpstr>
      <vt:lpstr>6. Daedalus and Icarus</vt:lpstr>
      <vt:lpstr>“Musee des Beaux Arts,” W. H. Auden</vt:lpstr>
      <vt:lpstr>6. The Calydonian Boar-Hunt</vt:lpstr>
      <vt:lpstr>6. Meleager and Althaea</vt:lpstr>
      <vt:lpstr>6. Achelous and the Nymphs</vt:lpstr>
      <vt:lpstr>6. Baucis and Philemon</vt:lpstr>
      <vt:lpstr>6. Erysichthon and his Daughter</vt:lpstr>
      <vt:lpstr>Quiz Question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14 April 2011</dc:title>
  <dc:creator>Alexander Jamieson Beecroft</dc:creator>
  <cp:lastModifiedBy>Alexander Beecroft</cp:lastModifiedBy>
  <cp:revision>44</cp:revision>
  <dcterms:created xsi:type="dcterms:W3CDTF">2011-04-14T01:16:19Z</dcterms:created>
  <dcterms:modified xsi:type="dcterms:W3CDTF">2015-04-21T23:01:56Z</dcterms:modified>
</cp:coreProperties>
</file>